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vmlDrawing" Extension="v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9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29B07-F52C-4C60-9BCB-8930918647F5}" type="doc">
      <dgm:prSet loTypeId="urn:microsoft.com/office/officeart/2005/8/layout/arrow2" loCatId="process" qsTypeId="urn:microsoft.com/office/officeart/2005/8/quickstyle/simple1#1" qsCatId="simple" csTypeId="urn:microsoft.com/office/officeart/2005/8/colors/accent1_2#1" csCatId="accent1" phldr="1"/>
      <dgm:spPr/>
    </dgm:pt>
    <dgm:pt modelId="{A94FEA91-281E-4A34-9621-1400902D727A}">
      <dgm:prSet phldrT="[Text]" custT="1"/>
      <dgm:spPr/>
      <dgm:t>
        <a:bodyPr/>
        <a:lstStyle/>
        <a:p>
          <a:r>
            <a:rPr lang="en-GB" sz="1600" b="1" dirty="0" smtClean="0"/>
            <a:t>1</a:t>
          </a:r>
          <a:r>
            <a:rPr lang="en-GB" sz="1600" b="1" baseline="30000" dirty="0" smtClean="0"/>
            <a:t>st</a:t>
          </a:r>
          <a:r>
            <a:rPr lang="en-GB" sz="1600" b="1" dirty="0" smtClean="0"/>
            <a:t> Call: </a:t>
          </a:r>
          <a:r>
            <a:rPr lang="en-US" sz="1600" b="1" u="none" strike="noStrike" dirty="0" smtClean="0">
              <a:latin typeface="+mn-lt"/>
            </a:rPr>
            <a:t>2/2009 </a:t>
          </a:r>
          <a:r>
            <a:rPr lang="en-US" sz="1600" b="1" u="none" strike="noStrike" baseline="0" dirty="0" smtClean="0">
              <a:solidFill>
                <a:schemeClr val="tx1"/>
              </a:solidFill>
              <a:latin typeface="+mn-lt"/>
            </a:rPr>
            <a:t>-4/2010</a:t>
          </a:r>
          <a:endParaRPr lang="en-GB" sz="1600" b="1" dirty="0"/>
        </a:p>
      </dgm:t>
    </dgm:pt>
    <dgm:pt modelId="{AFE3F9D7-0BB0-4B03-977F-1F11152D97D4}" type="parTrans" cxnId="{DDDC68C4-DD0F-4D49-92C3-7212B6636537}">
      <dgm:prSet/>
      <dgm:spPr/>
      <dgm:t>
        <a:bodyPr/>
        <a:lstStyle/>
        <a:p>
          <a:endParaRPr lang="en-GB"/>
        </a:p>
      </dgm:t>
    </dgm:pt>
    <dgm:pt modelId="{DFA3E61B-EFA7-4459-A8C5-63F7E80857A8}" type="sibTrans" cxnId="{DDDC68C4-DD0F-4D49-92C3-7212B6636537}">
      <dgm:prSet/>
      <dgm:spPr/>
      <dgm:t>
        <a:bodyPr/>
        <a:lstStyle/>
        <a:p>
          <a:endParaRPr lang="en-GB"/>
        </a:p>
      </dgm:t>
    </dgm:pt>
    <dgm:pt modelId="{11EE6F12-09D4-491A-B814-C4618BB880A3}">
      <dgm:prSet phldrT="[Text]" custT="1"/>
      <dgm:spPr/>
      <dgm:t>
        <a:bodyPr/>
        <a:lstStyle/>
        <a:p>
          <a:r>
            <a:rPr lang="en-GB" sz="1600" b="1" baseline="0" dirty="0" smtClean="0"/>
            <a:t>3</a:t>
          </a:r>
          <a:r>
            <a:rPr lang="en-GB" sz="1600" b="1" baseline="30000" dirty="0" smtClean="0"/>
            <a:t>rd</a:t>
          </a:r>
          <a:r>
            <a:rPr lang="en-GB" sz="1600" b="1" dirty="0" smtClean="0"/>
            <a:t> Call: </a:t>
          </a:r>
          <a:r>
            <a:rPr lang="en-US" sz="1600" b="1" u="none" strike="noStrike" dirty="0" smtClean="0">
              <a:latin typeface="+mn-lt"/>
            </a:rPr>
            <a:t>8/2010 -</a:t>
          </a:r>
          <a:r>
            <a:rPr lang="en-US" sz="1600" b="1" u="none" strike="noStrike" baseline="0" dirty="0" smtClean="0">
              <a:latin typeface="+mn-lt"/>
            </a:rPr>
            <a:t> </a:t>
          </a:r>
          <a:r>
            <a:rPr lang="en-US" sz="1600" b="1" u="none" strike="noStrike" dirty="0" smtClean="0">
              <a:solidFill>
                <a:schemeClr val="tx1"/>
              </a:solidFill>
              <a:latin typeface="+mn-lt"/>
            </a:rPr>
            <a:t>5/2011</a:t>
          </a:r>
          <a:endParaRPr lang="en-GB" sz="1600" b="1" dirty="0">
            <a:solidFill>
              <a:schemeClr val="tx1"/>
            </a:solidFill>
          </a:endParaRPr>
        </a:p>
      </dgm:t>
    </dgm:pt>
    <dgm:pt modelId="{51342DCC-9F26-4CC7-AADA-9AC50B2EF03C}" type="parTrans" cxnId="{8838F6E8-8AFC-4CDD-8DA4-30EBC7F749B6}">
      <dgm:prSet/>
      <dgm:spPr/>
      <dgm:t>
        <a:bodyPr/>
        <a:lstStyle/>
        <a:p>
          <a:endParaRPr lang="en-GB"/>
        </a:p>
      </dgm:t>
    </dgm:pt>
    <dgm:pt modelId="{47F2A252-2559-46D2-A260-9B7F2A7DB7B5}" type="sibTrans" cxnId="{8838F6E8-8AFC-4CDD-8DA4-30EBC7F749B6}">
      <dgm:prSet/>
      <dgm:spPr/>
      <dgm:t>
        <a:bodyPr/>
        <a:lstStyle/>
        <a:p>
          <a:endParaRPr lang="en-GB"/>
        </a:p>
      </dgm:t>
    </dgm:pt>
    <dgm:pt modelId="{66E48E8C-50FF-4C83-A5E2-1FC207F403A6}">
      <dgm:prSet phldrT="[Text]" custT="1"/>
      <dgm:spPr/>
      <dgm:t>
        <a:bodyPr/>
        <a:lstStyle/>
        <a:p>
          <a:r>
            <a:rPr lang="en-GB" sz="1600" b="1" dirty="0" smtClean="0"/>
            <a:t>4</a:t>
          </a:r>
          <a:r>
            <a:rPr lang="en-GB" sz="1600" b="1" baseline="30000" dirty="0" smtClean="0"/>
            <a:t>th</a:t>
          </a:r>
          <a:r>
            <a:rPr lang="en-GB" sz="1600" b="1" dirty="0" smtClean="0"/>
            <a:t> Call: </a:t>
          </a:r>
          <a:r>
            <a:rPr lang="en-GB" sz="1600" b="1" dirty="0" smtClean="0">
              <a:solidFill>
                <a:schemeClr val="tx1"/>
              </a:solidFill>
            </a:rPr>
            <a:t>5/2011 -</a:t>
          </a:r>
          <a:r>
            <a:rPr lang="en-GB" sz="1600" b="1" dirty="0" smtClean="0"/>
            <a:t> 3/2012 </a:t>
          </a:r>
        </a:p>
      </dgm:t>
    </dgm:pt>
    <dgm:pt modelId="{C0455519-CAD7-4376-A71B-FBE86F725331}" type="parTrans" cxnId="{0278EB9A-3A74-4FAF-8B4C-CE9CBD26AE35}">
      <dgm:prSet/>
      <dgm:spPr/>
      <dgm:t>
        <a:bodyPr/>
        <a:lstStyle/>
        <a:p>
          <a:endParaRPr lang="en-GB"/>
        </a:p>
      </dgm:t>
    </dgm:pt>
    <dgm:pt modelId="{78DA2A27-727D-4897-8886-E580329FD615}" type="sibTrans" cxnId="{0278EB9A-3A74-4FAF-8B4C-CE9CBD26AE35}">
      <dgm:prSet/>
      <dgm:spPr/>
      <dgm:t>
        <a:bodyPr/>
        <a:lstStyle/>
        <a:p>
          <a:endParaRPr lang="en-GB"/>
        </a:p>
      </dgm:t>
    </dgm:pt>
    <dgm:pt modelId="{9C59EBDA-EB7F-42D5-8279-87198F32C0CD}">
      <dgm:prSet phldrT="[Text]" custT="1"/>
      <dgm:spPr/>
      <dgm:t>
        <a:bodyPr/>
        <a:lstStyle/>
        <a:p>
          <a:r>
            <a:rPr lang="en-GB" sz="1600" b="1" baseline="0" dirty="0" smtClean="0"/>
            <a:t>5</a:t>
          </a:r>
          <a:r>
            <a:rPr lang="en-GB" sz="1600" b="1" baseline="30000" dirty="0" smtClean="0"/>
            <a:t>th</a:t>
          </a:r>
          <a:r>
            <a:rPr lang="en-GB" sz="1600" b="1" dirty="0" smtClean="0"/>
            <a:t> Call: 12</a:t>
          </a:r>
          <a:r>
            <a:rPr lang="en-GB" sz="1600" b="1" dirty="0" smtClean="0">
              <a:solidFill>
                <a:schemeClr val="tx1"/>
              </a:solidFill>
            </a:rPr>
            <a:t>/2011 -</a:t>
          </a:r>
          <a:r>
            <a:rPr lang="en-GB" sz="1600" b="1" dirty="0" smtClean="0"/>
            <a:t> </a:t>
          </a:r>
          <a:r>
            <a:rPr lang="en-GB" sz="1600" b="1" dirty="0" smtClean="0">
              <a:solidFill>
                <a:schemeClr val="accent2">
                  <a:lumMod val="50000"/>
                </a:schemeClr>
              </a:solidFill>
            </a:rPr>
            <a:t>3/2013</a:t>
          </a:r>
          <a:endParaRPr lang="en-GB" sz="1600" b="1" dirty="0">
            <a:solidFill>
              <a:schemeClr val="accent2">
                <a:lumMod val="50000"/>
              </a:schemeClr>
            </a:solidFill>
          </a:endParaRPr>
        </a:p>
      </dgm:t>
    </dgm:pt>
    <dgm:pt modelId="{AB72A2AB-93EA-46F9-A81F-91592FCCDB4D}" type="parTrans" cxnId="{E2046DD8-68CA-4D7A-A8EB-3DB2E562645E}">
      <dgm:prSet/>
      <dgm:spPr/>
      <dgm:t>
        <a:bodyPr/>
        <a:lstStyle/>
        <a:p>
          <a:endParaRPr lang="en-GB"/>
        </a:p>
      </dgm:t>
    </dgm:pt>
    <dgm:pt modelId="{0A5D1314-8136-4245-93B2-2347F04F24C8}" type="sibTrans" cxnId="{E2046DD8-68CA-4D7A-A8EB-3DB2E562645E}">
      <dgm:prSet/>
      <dgm:spPr/>
      <dgm:t>
        <a:bodyPr/>
        <a:lstStyle/>
        <a:p>
          <a:endParaRPr lang="en-GB"/>
        </a:p>
      </dgm:t>
    </dgm:pt>
    <dgm:pt modelId="{EA5D9066-E318-46B6-B9C2-8839092D41AC}">
      <dgm:prSet phldrT="[Text]" custT="1"/>
      <dgm:spPr/>
      <dgm:t>
        <a:bodyPr/>
        <a:lstStyle/>
        <a:p>
          <a:r>
            <a:rPr lang="en-GB" sz="1600" b="1" dirty="0" smtClean="0"/>
            <a:t>2</a:t>
          </a:r>
          <a:r>
            <a:rPr lang="en-GB" sz="1600" b="1" baseline="30000" dirty="0" smtClean="0"/>
            <a:t>nd</a:t>
          </a:r>
          <a:r>
            <a:rPr lang="en-GB" sz="1600" b="1" dirty="0" smtClean="0"/>
            <a:t> Call: </a:t>
          </a:r>
          <a:r>
            <a:rPr lang="en-US" sz="1600" b="1" u="none" strike="noStrike" dirty="0" smtClean="0">
              <a:latin typeface="+mn-lt"/>
            </a:rPr>
            <a:t>10/2009 -</a:t>
          </a:r>
          <a:r>
            <a:rPr lang="en-US" sz="1600" b="1" u="none" strike="noStrike" baseline="0" dirty="0" smtClean="0">
              <a:latin typeface="+mn-lt"/>
            </a:rPr>
            <a:t> </a:t>
          </a:r>
          <a:r>
            <a:rPr lang="en-US" sz="1600" b="1" u="none" strike="noStrike" dirty="0" smtClean="0">
              <a:latin typeface="+mn-lt"/>
            </a:rPr>
            <a:t>9/2010</a:t>
          </a:r>
          <a:endParaRPr lang="en-GB" sz="1600" b="1" dirty="0"/>
        </a:p>
      </dgm:t>
    </dgm:pt>
    <dgm:pt modelId="{C12C4931-C4E0-48A7-AC53-8F024606E28A}" type="sibTrans" cxnId="{B06FA309-1DED-48E9-AEEF-447BEF3DC95D}">
      <dgm:prSet/>
      <dgm:spPr/>
      <dgm:t>
        <a:bodyPr/>
        <a:lstStyle/>
        <a:p>
          <a:endParaRPr lang="en-GB"/>
        </a:p>
      </dgm:t>
    </dgm:pt>
    <dgm:pt modelId="{3BCF5B55-25F1-4C10-8AC6-F354609DE314}" type="parTrans" cxnId="{B06FA309-1DED-48E9-AEEF-447BEF3DC95D}">
      <dgm:prSet/>
      <dgm:spPr/>
      <dgm:t>
        <a:bodyPr/>
        <a:lstStyle/>
        <a:p>
          <a:endParaRPr lang="en-GB"/>
        </a:p>
      </dgm:t>
    </dgm:pt>
    <dgm:pt modelId="{F71398D0-B12A-4086-86DE-7736A022ADEE}">
      <dgm:prSet phldrT="[Text]" custScaleY="22249" custLinFactNeighborX="-98647" custLinFactNeighborY="-27366"/>
      <dgm:spPr/>
      <dgm:t>
        <a:bodyPr/>
        <a:lstStyle/>
        <a:p>
          <a:endParaRPr lang="en-US"/>
        </a:p>
      </dgm:t>
    </dgm:pt>
    <dgm:pt modelId="{A49D3236-FEFA-4F19-A2F0-F085E101100A}" type="parTrans" cxnId="{A64388C0-0770-4372-A1D5-70C5175265FA}">
      <dgm:prSet/>
      <dgm:spPr/>
      <dgm:t>
        <a:bodyPr/>
        <a:lstStyle/>
        <a:p>
          <a:endParaRPr lang="en-US"/>
        </a:p>
      </dgm:t>
    </dgm:pt>
    <dgm:pt modelId="{97E78906-E2DC-4EF3-AD76-CC44366A4200}" type="sibTrans" cxnId="{A64388C0-0770-4372-A1D5-70C5175265FA}">
      <dgm:prSet/>
      <dgm:spPr/>
      <dgm:t>
        <a:bodyPr/>
        <a:lstStyle/>
        <a:p>
          <a:endParaRPr lang="en-US"/>
        </a:p>
      </dgm:t>
    </dgm:pt>
    <dgm:pt modelId="{249EE1E2-A2D1-419F-9747-8A1B6E29D1BD}" type="pres">
      <dgm:prSet presAssocID="{D9D29B07-F52C-4C60-9BCB-8930918647F5}" presName="arrowDiagram" presStyleCnt="0">
        <dgm:presLayoutVars>
          <dgm:chMax val="5"/>
          <dgm:dir/>
          <dgm:resizeHandles val="exact"/>
        </dgm:presLayoutVars>
      </dgm:prSet>
      <dgm:spPr/>
    </dgm:pt>
    <dgm:pt modelId="{358FA7CC-EE8A-4D91-A99C-D03498457BE0}" type="pres">
      <dgm:prSet presAssocID="{D9D29B07-F52C-4C60-9BCB-8930918647F5}" presName="arrow" presStyleLbl="bgShp" presStyleIdx="0" presStyleCnt="1" custLinFactNeighborX="-31406" custLinFactNeighborY="-433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8FDABA9-4C26-4E4D-AE07-E2E743C5B168}" type="pres">
      <dgm:prSet presAssocID="{D9D29B07-F52C-4C60-9BCB-8930918647F5}" presName="arrowDiagram5" presStyleCnt="0"/>
      <dgm:spPr/>
    </dgm:pt>
    <dgm:pt modelId="{DA09CF37-BD13-4D96-983A-AB2107F23154}" type="pres">
      <dgm:prSet presAssocID="{A94FEA91-281E-4A34-9621-1400902D727A}" presName="bullet5a" presStyleLbl="node1" presStyleIdx="0" presStyleCnt="5" custLinFactNeighborX="-63393" custLinFactNeighborY="86213"/>
      <dgm:spPr/>
    </dgm:pt>
    <dgm:pt modelId="{20835B34-F8F8-4832-90A3-A9E903B6D865}" type="pres">
      <dgm:prSet presAssocID="{A94FEA91-281E-4A34-9621-1400902D727A}" presName="textBox5a" presStyleLbl="revTx" presStyleIdx="0" presStyleCnt="5" custScaleX="89174" custScaleY="61445" custLinFactNeighborX="-17432" custLinFactNeighborY="-86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14596C-2C38-43E5-987C-48BF2DD647C5}" type="pres">
      <dgm:prSet presAssocID="{EA5D9066-E318-46B6-B9C2-8839092D41AC}" presName="bullet5b" presStyleLbl="node1" presStyleIdx="1" presStyleCnt="5" custLinFactX="-64433" custLinFactY="38559" custLinFactNeighborX="-100000" custLinFactNeighborY="100000"/>
      <dgm:spPr/>
    </dgm:pt>
    <dgm:pt modelId="{5285389A-1015-45BB-B40E-F2C1B2C0AF22}" type="pres">
      <dgm:prSet presAssocID="{EA5D9066-E318-46B6-B9C2-8839092D41AC}" presName="textBox5b" presStyleLbl="revTx" presStyleIdx="1" presStyleCnt="5" custScaleY="39062" custLinFactNeighborX="-40335" custLinFactNeighborY="-202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0D63B6-9B9D-4AD7-A7FD-416ACF351DC3}" type="pres">
      <dgm:prSet presAssocID="{11EE6F12-09D4-491A-B814-C4618BB880A3}" presName="bullet5c" presStyleLbl="node1" presStyleIdx="2" presStyleCnt="5" custLinFactX="-100000" custLinFactY="4005" custLinFactNeighborX="-124614" custLinFactNeighborY="100000"/>
      <dgm:spPr/>
    </dgm:pt>
    <dgm:pt modelId="{033279EB-884D-4ED9-8DDA-23C6AE554798}" type="pres">
      <dgm:prSet presAssocID="{11EE6F12-09D4-491A-B814-C4618BB880A3}" presName="textBox5c" presStyleLbl="revTx" presStyleIdx="2" presStyleCnt="5" custScaleX="73895" custScaleY="28191" custLinFactNeighborX="-64285" custLinFactNeighborY="-212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A12102-C772-4247-AC5D-8517FD8BAC74}" type="pres">
      <dgm:prSet presAssocID="{66E48E8C-50FF-4C83-A5E2-1FC207F403A6}" presName="bullet5d" presStyleLbl="node1" presStyleIdx="3" presStyleCnt="5" custLinFactX="-100000" custLinFactNeighborX="-147512" custLinFactNeighborY="90855"/>
      <dgm:spPr/>
    </dgm:pt>
    <dgm:pt modelId="{0C6A7E7B-0D4F-402D-9159-F9B8F3B61316}" type="pres">
      <dgm:prSet presAssocID="{66E48E8C-50FF-4C83-A5E2-1FC207F403A6}" presName="textBox5d" presStyleLbl="revTx" presStyleIdx="3" presStyleCnt="5" custScaleX="72789" custScaleY="22436" custLinFactNeighborX="-94375" custLinFactNeighborY="-207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721D44-0551-4052-A819-9DCF05EE56F5}" type="pres">
      <dgm:prSet presAssocID="{9C59EBDA-EB7F-42D5-8279-87198F32C0CD}" presName="bullet5e" presStyleLbl="node1" presStyleIdx="4" presStyleCnt="5" custLinFactX="69447" custLinFactNeighborX="100000" custLinFactNeighborY="-4629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48785D0-D130-461C-82FC-69850779F7AF}" type="pres">
      <dgm:prSet presAssocID="{9C59EBDA-EB7F-42D5-8279-87198F32C0CD}" presName="textBox5e" presStyleLbl="revTx" presStyleIdx="4" presStyleCnt="5" custScaleY="22249" custLinFactX="-8604" custLinFactNeighborX="-100000" custLinFactNeighborY="-2339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1B250E2-154B-4CB7-843C-9FAC65157462}" type="presOf" srcId="{EA5D9066-E318-46B6-B9C2-8839092D41AC}" destId="{5285389A-1015-45BB-B40E-F2C1B2C0AF22}" srcOrd="0" destOrd="0" presId="urn:microsoft.com/office/officeart/2005/8/layout/arrow2"/>
    <dgm:cxn modelId="{DDDC68C4-DD0F-4D49-92C3-7212B6636537}" srcId="{D9D29B07-F52C-4C60-9BCB-8930918647F5}" destId="{A94FEA91-281E-4A34-9621-1400902D727A}" srcOrd="0" destOrd="0" parTransId="{AFE3F9D7-0BB0-4B03-977F-1F11152D97D4}" sibTransId="{DFA3E61B-EFA7-4459-A8C5-63F7E80857A8}"/>
    <dgm:cxn modelId="{CC1CC470-E657-49FA-B80D-EAD7B9494FCE}" type="presOf" srcId="{11EE6F12-09D4-491A-B814-C4618BB880A3}" destId="{033279EB-884D-4ED9-8DDA-23C6AE554798}" srcOrd="0" destOrd="0" presId="urn:microsoft.com/office/officeart/2005/8/layout/arrow2"/>
    <dgm:cxn modelId="{1F4EDFAE-69B9-42E3-8ACE-0EC18D424307}" type="presOf" srcId="{D9D29B07-F52C-4C60-9BCB-8930918647F5}" destId="{249EE1E2-A2D1-419F-9747-8A1B6E29D1BD}" srcOrd="0" destOrd="0" presId="urn:microsoft.com/office/officeart/2005/8/layout/arrow2"/>
    <dgm:cxn modelId="{B06FA309-1DED-48E9-AEEF-447BEF3DC95D}" srcId="{D9D29B07-F52C-4C60-9BCB-8930918647F5}" destId="{EA5D9066-E318-46B6-B9C2-8839092D41AC}" srcOrd="1" destOrd="0" parTransId="{3BCF5B55-25F1-4C10-8AC6-F354609DE314}" sibTransId="{C12C4931-C4E0-48A7-AC53-8F024606E28A}"/>
    <dgm:cxn modelId="{DEF8DB72-FF32-4C0B-BB04-FBD6DC9E084F}" type="presOf" srcId="{A94FEA91-281E-4A34-9621-1400902D727A}" destId="{20835B34-F8F8-4832-90A3-A9E903B6D865}" srcOrd="0" destOrd="0" presId="urn:microsoft.com/office/officeart/2005/8/layout/arrow2"/>
    <dgm:cxn modelId="{A9861056-B986-4ECA-BFB3-7610ABE6E52D}" type="presOf" srcId="{66E48E8C-50FF-4C83-A5E2-1FC207F403A6}" destId="{0C6A7E7B-0D4F-402D-9159-F9B8F3B61316}" srcOrd="0" destOrd="0" presId="urn:microsoft.com/office/officeart/2005/8/layout/arrow2"/>
    <dgm:cxn modelId="{E2046DD8-68CA-4D7A-A8EB-3DB2E562645E}" srcId="{D9D29B07-F52C-4C60-9BCB-8930918647F5}" destId="{9C59EBDA-EB7F-42D5-8279-87198F32C0CD}" srcOrd="4" destOrd="0" parTransId="{AB72A2AB-93EA-46F9-A81F-91592FCCDB4D}" sibTransId="{0A5D1314-8136-4245-93B2-2347F04F24C8}"/>
    <dgm:cxn modelId="{A4A92A07-9E00-45B1-9CA9-107F32D629B1}" type="presOf" srcId="{9C59EBDA-EB7F-42D5-8279-87198F32C0CD}" destId="{948785D0-D130-461C-82FC-69850779F7AF}" srcOrd="0" destOrd="0" presId="urn:microsoft.com/office/officeart/2005/8/layout/arrow2"/>
    <dgm:cxn modelId="{0278EB9A-3A74-4FAF-8B4C-CE9CBD26AE35}" srcId="{D9D29B07-F52C-4C60-9BCB-8930918647F5}" destId="{66E48E8C-50FF-4C83-A5E2-1FC207F403A6}" srcOrd="3" destOrd="0" parTransId="{C0455519-CAD7-4376-A71B-FBE86F725331}" sibTransId="{78DA2A27-727D-4897-8886-E580329FD615}"/>
    <dgm:cxn modelId="{A64388C0-0770-4372-A1D5-70C5175265FA}" srcId="{D9D29B07-F52C-4C60-9BCB-8930918647F5}" destId="{F71398D0-B12A-4086-86DE-7736A022ADEE}" srcOrd="5" destOrd="0" parTransId="{A49D3236-FEFA-4F19-A2F0-F085E101100A}" sibTransId="{97E78906-E2DC-4EF3-AD76-CC44366A4200}"/>
    <dgm:cxn modelId="{8838F6E8-8AFC-4CDD-8DA4-30EBC7F749B6}" srcId="{D9D29B07-F52C-4C60-9BCB-8930918647F5}" destId="{11EE6F12-09D4-491A-B814-C4618BB880A3}" srcOrd="2" destOrd="0" parTransId="{51342DCC-9F26-4CC7-AADA-9AC50B2EF03C}" sibTransId="{47F2A252-2559-46D2-A260-9B7F2A7DB7B5}"/>
    <dgm:cxn modelId="{DC1F08DA-F5C0-4284-8FB1-9A96005B990E}" type="presParOf" srcId="{249EE1E2-A2D1-419F-9747-8A1B6E29D1BD}" destId="{358FA7CC-EE8A-4D91-A99C-D03498457BE0}" srcOrd="0" destOrd="0" presId="urn:microsoft.com/office/officeart/2005/8/layout/arrow2"/>
    <dgm:cxn modelId="{89621EFC-6375-4CD3-9927-C0817CB90DE2}" type="presParOf" srcId="{249EE1E2-A2D1-419F-9747-8A1B6E29D1BD}" destId="{08FDABA9-4C26-4E4D-AE07-E2E743C5B168}" srcOrd="1" destOrd="0" presId="urn:microsoft.com/office/officeart/2005/8/layout/arrow2"/>
    <dgm:cxn modelId="{F3406615-AC68-47E4-A342-B0CA5C0843DF}" type="presParOf" srcId="{08FDABA9-4C26-4E4D-AE07-E2E743C5B168}" destId="{DA09CF37-BD13-4D96-983A-AB2107F23154}" srcOrd="0" destOrd="0" presId="urn:microsoft.com/office/officeart/2005/8/layout/arrow2"/>
    <dgm:cxn modelId="{AC1C7A7A-9860-4C89-AC1B-EA269E5F68C3}" type="presParOf" srcId="{08FDABA9-4C26-4E4D-AE07-E2E743C5B168}" destId="{20835B34-F8F8-4832-90A3-A9E903B6D865}" srcOrd="1" destOrd="0" presId="urn:microsoft.com/office/officeart/2005/8/layout/arrow2"/>
    <dgm:cxn modelId="{23F59622-228C-4A28-9729-3F780067D406}" type="presParOf" srcId="{08FDABA9-4C26-4E4D-AE07-E2E743C5B168}" destId="{2914596C-2C38-43E5-987C-48BF2DD647C5}" srcOrd="2" destOrd="0" presId="urn:microsoft.com/office/officeart/2005/8/layout/arrow2"/>
    <dgm:cxn modelId="{AF111AC5-0A95-434E-A415-5DBC19ED39C1}" type="presParOf" srcId="{08FDABA9-4C26-4E4D-AE07-E2E743C5B168}" destId="{5285389A-1015-45BB-B40E-F2C1B2C0AF22}" srcOrd="3" destOrd="0" presId="urn:microsoft.com/office/officeart/2005/8/layout/arrow2"/>
    <dgm:cxn modelId="{9DE43DB9-8512-477A-9259-A819ECE439E1}" type="presParOf" srcId="{08FDABA9-4C26-4E4D-AE07-E2E743C5B168}" destId="{460D63B6-9B9D-4AD7-A7FD-416ACF351DC3}" srcOrd="4" destOrd="0" presId="urn:microsoft.com/office/officeart/2005/8/layout/arrow2"/>
    <dgm:cxn modelId="{6266A7A4-13F9-4A99-97CB-465F4C5385CB}" type="presParOf" srcId="{08FDABA9-4C26-4E4D-AE07-E2E743C5B168}" destId="{033279EB-884D-4ED9-8DDA-23C6AE554798}" srcOrd="5" destOrd="0" presId="urn:microsoft.com/office/officeart/2005/8/layout/arrow2"/>
    <dgm:cxn modelId="{E8AFD458-D00A-47D0-8E71-7BC114F6F010}" type="presParOf" srcId="{08FDABA9-4C26-4E4D-AE07-E2E743C5B168}" destId="{EAA12102-C772-4247-AC5D-8517FD8BAC74}" srcOrd="6" destOrd="0" presId="urn:microsoft.com/office/officeart/2005/8/layout/arrow2"/>
    <dgm:cxn modelId="{5CEBD128-D91C-442D-A112-40EBC3777547}" type="presParOf" srcId="{08FDABA9-4C26-4E4D-AE07-E2E743C5B168}" destId="{0C6A7E7B-0D4F-402D-9159-F9B8F3B61316}" srcOrd="7" destOrd="0" presId="urn:microsoft.com/office/officeart/2005/8/layout/arrow2"/>
    <dgm:cxn modelId="{289A29F2-B768-431A-917C-08B3FA58E0BD}" type="presParOf" srcId="{08FDABA9-4C26-4E4D-AE07-E2E743C5B168}" destId="{6F721D44-0551-4052-A819-9DCF05EE56F5}" srcOrd="8" destOrd="0" presId="urn:microsoft.com/office/officeart/2005/8/layout/arrow2"/>
    <dgm:cxn modelId="{6E8E0B8D-4893-426D-9816-BDAD44C3C40C}" type="presParOf" srcId="{08FDABA9-4C26-4E4D-AE07-E2E743C5B168}" destId="{948785D0-D130-461C-82FC-69850779F7A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FA7CC-EE8A-4D91-A99C-D03498457BE0}">
      <dsp:nvSpPr>
        <dsp:cNvPr id="0" name=""/>
        <dsp:cNvSpPr/>
      </dsp:nvSpPr>
      <dsp:spPr>
        <a:xfrm>
          <a:off x="0" y="0"/>
          <a:ext cx="7532176" cy="4707609"/>
        </a:xfrm>
        <a:prstGeom prst="swooshArrow">
          <a:avLst>
            <a:gd name="adj1" fmla="val 25000"/>
            <a:gd name="adj2" fmla="val 25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9CF37-BD13-4D96-983A-AB2107F23154}">
      <dsp:nvSpPr>
        <dsp:cNvPr id="0" name=""/>
        <dsp:cNvSpPr/>
      </dsp:nvSpPr>
      <dsp:spPr>
        <a:xfrm>
          <a:off x="632097" y="3722697"/>
          <a:ext cx="173240" cy="173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35B34-F8F8-4832-90A3-A9E903B6D865}">
      <dsp:nvSpPr>
        <dsp:cNvPr id="0" name=""/>
        <dsp:cNvSpPr/>
      </dsp:nvSpPr>
      <dsp:spPr>
        <a:xfrm>
          <a:off x="709946" y="3779257"/>
          <a:ext cx="879893" cy="68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796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1</a:t>
          </a:r>
          <a:r>
            <a:rPr lang="en-GB" sz="1600" b="1" kern="1200" baseline="30000" dirty="0" smtClean="0"/>
            <a:t>st</a:t>
          </a:r>
          <a:r>
            <a:rPr lang="en-GB" sz="1600" b="1" kern="1200" dirty="0" smtClean="0"/>
            <a:t> Call: </a:t>
          </a:r>
          <a:r>
            <a:rPr lang="en-US" sz="1600" b="1" u="none" strike="noStrike" kern="1200" dirty="0" smtClean="0">
              <a:latin typeface="+mn-lt"/>
            </a:rPr>
            <a:t>2/2009 </a:t>
          </a:r>
          <a:r>
            <a:rPr lang="en-US" sz="1600" b="1" u="none" strike="noStrike" kern="1200" baseline="0" dirty="0" smtClean="0">
              <a:solidFill>
                <a:schemeClr val="tx1"/>
              </a:solidFill>
              <a:latin typeface="+mn-lt"/>
            </a:rPr>
            <a:t>-4/2010</a:t>
          </a:r>
          <a:endParaRPr lang="en-GB" sz="1600" b="1" kern="1200" dirty="0"/>
        </a:p>
      </dsp:txBody>
      <dsp:txXfrm>
        <a:off x="709946" y="3779257"/>
        <a:ext cx="879893" cy="688436"/>
      </dsp:txXfrm>
    </dsp:sp>
    <dsp:sp modelId="{2914596C-2C38-43E5-987C-48BF2DD647C5}">
      <dsp:nvSpPr>
        <dsp:cNvPr id="0" name=""/>
        <dsp:cNvSpPr/>
      </dsp:nvSpPr>
      <dsp:spPr>
        <a:xfrm>
          <a:off x="1233801" y="3048019"/>
          <a:ext cx="271158" cy="271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5389A-1015-45BB-B40E-F2C1B2C0AF22}">
      <dsp:nvSpPr>
        <dsp:cNvPr id="0" name=""/>
        <dsp:cNvSpPr/>
      </dsp:nvSpPr>
      <dsp:spPr>
        <a:xfrm>
          <a:off x="1310929" y="3008762"/>
          <a:ext cx="1250341" cy="770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8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2</a:t>
          </a:r>
          <a:r>
            <a:rPr lang="en-GB" sz="1600" b="1" kern="1200" baseline="30000" dirty="0" smtClean="0"/>
            <a:t>nd</a:t>
          </a:r>
          <a:r>
            <a:rPr lang="en-GB" sz="1600" b="1" kern="1200" dirty="0" smtClean="0"/>
            <a:t> Call: </a:t>
          </a:r>
          <a:r>
            <a:rPr lang="en-US" sz="1600" b="1" u="none" strike="noStrike" kern="1200" dirty="0" smtClean="0">
              <a:latin typeface="+mn-lt"/>
            </a:rPr>
            <a:t>10/2009 -</a:t>
          </a:r>
          <a:r>
            <a:rPr lang="en-US" sz="1600" b="1" u="none" strike="noStrike" kern="1200" baseline="0" dirty="0" smtClean="0">
              <a:latin typeface="+mn-lt"/>
            </a:rPr>
            <a:t> </a:t>
          </a:r>
          <a:r>
            <a:rPr lang="en-US" sz="1600" b="1" u="none" strike="noStrike" kern="1200" dirty="0" smtClean="0">
              <a:latin typeface="+mn-lt"/>
            </a:rPr>
            <a:t>9/2010</a:t>
          </a:r>
          <a:endParaRPr lang="en-GB" sz="1600" b="1" kern="1200" dirty="0"/>
        </a:p>
      </dsp:txBody>
      <dsp:txXfrm>
        <a:off x="1310929" y="3008762"/>
        <a:ext cx="1250341" cy="770493"/>
      </dsp:txXfrm>
    </dsp:sp>
    <dsp:sp modelId="{460D63B6-9B9D-4AD7-A7FD-416ACF351DC3}">
      <dsp:nvSpPr>
        <dsp:cNvPr id="0" name=""/>
        <dsp:cNvSpPr/>
      </dsp:nvSpPr>
      <dsp:spPr>
        <a:xfrm>
          <a:off x="2072743" y="2329948"/>
          <a:ext cx="361544" cy="3615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279EB-884D-4ED9-8DDA-23C6AE554798}">
      <dsp:nvSpPr>
        <dsp:cNvPr id="0" name=""/>
        <dsp:cNvSpPr/>
      </dsp:nvSpPr>
      <dsp:spPr>
        <a:xfrm>
          <a:off x="2320823" y="2523015"/>
          <a:ext cx="1074218" cy="745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57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dirty="0" smtClean="0"/>
            <a:t>3</a:t>
          </a:r>
          <a:r>
            <a:rPr lang="en-GB" sz="1600" b="1" kern="1200" baseline="30000" dirty="0" smtClean="0"/>
            <a:t>rd</a:t>
          </a:r>
          <a:r>
            <a:rPr lang="en-GB" sz="1600" b="1" kern="1200" dirty="0" smtClean="0"/>
            <a:t> Call: </a:t>
          </a:r>
          <a:r>
            <a:rPr lang="en-US" sz="1600" b="1" u="none" strike="noStrike" kern="1200" dirty="0" smtClean="0">
              <a:latin typeface="+mn-lt"/>
            </a:rPr>
            <a:t>8/2010 -</a:t>
          </a:r>
          <a:r>
            <a:rPr lang="en-US" sz="1600" b="1" u="none" strike="noStrike" kern="1200" baseline="0" dirty="0" smtClean="0">
              <a:latin typeface="+mn-lt"/>
            </a:rPr>
            <a:t> </a:t>
          </a:r>
          <a:r>
            <a:rPr lang="en-US" sz="1600" b="1" u="none" strike="noStrike" kern="1200" dirty="0" smtClean="0">
              <a:solidFill>
                <a:schemeClr val="tx1"/>
              </a:solidFill>
              <a:latin typeface="+mn-lt"/>
            </a:rPr>
            <a:t>5/2011</a:t>
          </a:r>
          <a:endParaRPr lang="en-GB" sz="1600" b="1" kern="1200" dirty="0">
            <a:solidFill>
              <a:schemeClr val="tx1"/>
            </a:solidFill>
          </a:endParaRPr>
        </a:p>
      </dsp:txBody>
      <dsp:txXfrm>
        <a:off x="2320823" y="2523015"/>
        <a:ext cx="1074218" cy="745842"/>
      </dsp:txXfrm>
    </dsp:sp>
    <dsp:sp modelId="{EAA12102-C772-4247-AC5D-8517FD8BAC74}">
      <dsp:nvSpPr>
        <dsp:cNvPr id="0" name=""/>
        <dsp:cNvSpPr/>
      </dsp:nvSpPr>
      <dsp:spPr>
        <a:xfrm>
          <a:off x="3129939" y="1817065"/>
          <a:ext cx="466994" cy="4669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A7E7B-0D4F-402D-9159-F9B8F3B61316}">
      <dsp:nvSpPr>
        <dsp:cNvPr id="0" name=""/>
        <dsp:cNvSpPr/>
      </dsp:nvSpPr>
      <dsp:spPr>
        <a:xfrm>
          <a:off x="3302565" y="2194043"/>
          <a:ext cx="1096519" cy="707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45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4</a:t>
          </a:r>
          <a:r>
            <a:rPr lang="en-GB" sz="1600" b="1" kern="1200" baseline="30000" dirty="0" smtClean="0"/>
            <a:t>th</a:t>
          </a:r>
          <a:r>
            <a:rPr lang="en-GB" sz="1600" b="1" kern="1200" dirty="0" smtClean="0"/>
            <a:t> Call: </a:t>
          </a:r>
          <a:r>
            <a:rPr lang="en-GB" sz="1600" b="1" kern="1200" dirty="0" smtClean="0">
              <a:solidFill>
                <a:schemeClr val="tx1"/>
              </a:solidFill>
            </a:rPr>
            <a:t>5/2011 -</a:t>
          </a:r>
          <a:r>
            <a:rPr lang="en-GB" sz="1600" b="1" kern="1200" dirty="0" smtClean="0"/>
            <a:t> 3/2012 </a:t>
          </a:r>
        </a:p>
      </dsp:txBody>
      <dsp:txXfrm>
        <a:off x="3302565" y="2194043"/>
        <a:ext cx="1096519" cy="707653"/>
      </dsp:txXfrm>
    </dsp:sp>
    <dsp:sp modelId="{6F721D44-0551-4052-A819-9DCF05EE56F5}">
      <dsp:nvSpPr>
        <dsp:cNvPr id="0" name=""/>
        <dsp:cNvSpPr/>
      </dsp:nvSpPr>
      <dsp:spPr>
        <a:xfrm>
          <a:off x="6736500" y="742552"/>
          <a:ext cx="595041" cy="59504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8785D0-D130-461C-82FC-69850779F7AF}">
      <dsp:nvSpPr>
        <dsp:cNvPr id="0" name=""/>
        <dsp:cNvSpPr/>
      </dsp:nvSpPr>
      <dsp:spPr>
        <a:xfrm>
          <a:off x="4389691" y="1851871"/>
          <a:ext cx="1506435" cy="770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30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dirty="0" smtClean="0"/>
            <a:t>5</a:t>
          </a:r>
          <a:r>
            <a:rPr lang="en-GB" sz="1600" b="1" kern="1200" baseline="30000" dirty="0" smtClean="0"/>
            <a:t>th</a:t>
          </a:r>
          <a:r>
            <a:rPr lang="en-GB" sz="1600" b="1" kern="1200" dirty="0" smtClean="0"/>
            <a:t> Call: 12</a:t>
          </a:r>
          <a:r>
            <a:rPr lang="en-GB" sz="1600" b="1" kern="1200" dirty="0" smtClean="0">
              <a:solidFill>
                <a:schemeClr val="tx1"/>
              </a:solidFill>
            </a:rPr>
            <a:t>/2011 -</a:t>
          </a:r>
          <a:r>
            <a:rPr lang="en-GB" sz="1600" b="1" kern="1200" dirty="0" smtClean="0"/>
            <a:t> </a:t>
          </a:r>
          <a:r>
            <a:rPr lang="en-GB" sz="1600" b="1" kern="1200" dirty="0" smtClean="0">
              <a:solidFill>
                <a:schemeClr val="accent2">
                  <a:lumMod val="50000"/>
                </a:schemeClr>
              </a:solidFill>
            </a:rPr>
            <a:t>3/2013</a:t>
          </a:r>
          <a:endParaRPr lang="en-GB" sz="16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389691" y="1851871"/>
        <a:ext cx="1506435" cy="770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599A6-0627-4701-8B84-C0895F292E60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4B46D-3DB0-44D7-9882-F403087A0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1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218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606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278027-6C9C-447E-91A2-FD81D130096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771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319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570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778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268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6331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358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19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71125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473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88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076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946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499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974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17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31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8" Target="../media/image18.jpeg" Type="http://schemas.openxmlformats.org/officeDocument/2006/relationships/image"/><Relationship Id="rId13" Target="../media/image23.jpeg" Type="http://schemas.openxmlformats.org/officeDocument/2006/relationships/image"/><Relationship Id="rId3" Target="../media/image13.jpeg" Type="http://schemas.openxmlformats.org/officeDocument/2006/relationships/image"/><Relationship Id="rId7" Target="../media/image17.png" Type="http://schemas.openxmlformats.org/officeDocument/2006/relationships/image"/><Relationship Id="rId12" Target="../media/image22.png" Type="http://schemas.openxmlformats.org/officeDocument/2006/relationships/image"/><Relationship Id="rId2" Target="../slideLayouts/slideLayout2.xml" Type="http://schemas.openxmlformats.org/officeDocument/2006/relationships/slideLayout"/><Relationship Id="rId16" Target="../media/image12.png" Type="http://schemas.openxmlformats.org/officeDocument/2006/relationships/image"/><Relationship Id="rId1" Target="../drawings/vmlDrawing1.vml" Type="http://schemas.openxmlformats.org/officeDocument/2006/relationships/vmlDrawing"/><Relationship Id="rId6" Target="../media/image16.emf" Type="http://schemas.openxmlformats.org/officeDocument/2006/relationships/image"/><Relationship Id="rId11" Target="../media/image21.jpeg" Type="http://schemas.openxmlformats.org/officeDocument/2006/relationships/image"/><Relationship Id="rId5" Target="../media/image15.jpeg" Type="http://schemas.openxmlformats.org/officeDocument/2006/relationships/image"/><Relationship Id="rId15" Target="../embeddings/oleObject1.bin" Type="http://schemas.openxmlformats.org/officeDocument/2006/relationships/oleObject"/><Relationship Id="rId10" Target="../media/image20.png" Type="http://schemas.openxmlformats.org/officeDocument/2006/relationships/image"/><Relationship Id="rId4" Target="../media/image14.jpeg" Type="http://schemas.openxmlformats.org/officeDocument/2006/relationships/image"/><Relationship Id="rId9" Target="../media/image19.jpeg" Type="http://schemas.openxmlformats.org/officeDocument/2006/relationships/image"/><Relationship Id="rId14" Target="../media/image24.jpe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3" Target="../media/image31.jpeg" Type="http://schemas.openxmlformats.org/officeDocument/2006/relationships/image"/><Relationship Id="rId2" Target="../notesSlides/notesSlide16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32.jpeg" Type="http://schemas.openxmlformats.org/officeDocument/2006/relationships/image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59" y="453156"/>
            <a:ext cx="8147248" cy="792088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Water Sector Trust Fund</a:t>
            </a:r>
            <a:r>
              <a:rPr lang="nl-NL" sz="3200" i="1" dirty="0">
                <a:solidFill>
                  <a:srgbClr val="C00000"/>
                </a:solidFill>
              </a:rPr>
              <a:t/>
            </a:r>
            <a:br>
              <a:rPr lang="nl-NL" sz="3200" i="1" dirty="0">
                <a:solidFill>
                  <a:srgbClr val="C00000"/>
                </a:solidFill>
              </a:rPr>
            </a:b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08720"/>
            <a:ext cx="8208912" cy="5328591"/>
          </a:xfrm>
        </p:spPr>
        <p:txBody>
          <a:bodyPr/>
          <a:lstStyle/>
          <a:p>
            <a:pPr marL="457200" indent="-457200">
              <a:buNone/>
            </a:pPr>
            <a:endParaRPr lang="nl-NL" sz="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0874" y="5877272"/>
            <a:ext cx="1008112" cy="733525"/>
          </a:xfrm>
          <a:prstGeom prst="rect">
            <a:avLst/>
          </a:prstGeom>
        </p:spPr>
      </p:pic>
      <p:pic>
        <p:nvPicPr>
          <p:cNvPr id="6" name="Picture 2" descr="C:\Users\HP\Desktop\Bilder\BMZ Sanitation pictures\Picture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25" y="1825439"/>
            <a:ext cx="3974571" cy="29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HP\AppData\Local\Microsoft\Windows\Temporary Internet Files\Content.IE5\8U71D56L\13990596331_ab408152b2_z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41"/>
          <a:stretch/>
        </p:blipFill>
        <p:spPr bwMode="auto">
          <a:xfrm>
            <a:off x="4716016" y="1825439"/>
            <a:ext cx="3563604" cy="29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371" y="-60724"/>
            <a:ext cx="8435280" cy="8367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Water Sector Trust Fund supports in urban areas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064896" cy="5184575"/>
          </a:xfrm>
        </p:spPr>
        <p:txBody>
          <a:bodyPr/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>
                <a:cs typeface="Arial" panose="020B0604020202020204" pitchFamily="34" charset="0"/>
              </a:rPr>
              <a:t>Approx. 100 urban water supply and sanitation companies are eligible for WSTF funding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>
                <a:cs typeface="Arial" panose="020B0604020202020204" pitchFamily="34" charset="0"/>
              </a:rPr>
              <a:t>Projects are granted through competitive process, based on transparent criteria and a data base </a:t>
            </a:r>
            <a:r>
              <a:rPr lang="en-GB" altLang="de-DE" sz="2000" dirty="0" smtClean="0">
                <a:cs typeface="Arial" panose="020B0604020202020204" pitchFamily="34" charset="0"/>
              </a:rPr>
              <a:t>which has mapped 2.000 </a:t>
            </a:r>
            <a:r>
              <a:rPr lang="en-GB" altLang="de-DE" sz="2000" dirty="0">
                <a:cs typeface="Arial" panose="020B0604020202020204" pitchFamily="34" charset="0"/>
              </a:rPr>
              <a:t>low-income areas (</a:t>
            </a:r>
            <a:r>
              <a:rPr lang="en-GB" altLang="de-DE" sz="2000" dirty="0" err="1">
                <a:cs typeface="Arial" panose="020B0604020202020204" pitchFamily="34" charset="0"/>
              </a:rPr>
              <a:t>MajiData</a:t>
            </a:r>
            <a:r>
              <a:rPr lang="en-GB" altLang="de-DE" sz="2000" dirty="0"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>
                <a:cs typeface="Arial" panose="020B0604020202020204" pitchFamily="34" charset="0"/>
              </a:rPr>
              <a:t>So </a:t>
            </a:r>
            <a:r>
              <a:rPr lang="en-GB" altLang="de-DE" sz="2000" dirty="0" smtClean="0">
                <a:cs typeface="Arial" panose="020B0604020202020204" pitchFamily="34" charset="0"/>
              </a:rPr>
              <a:t>far, </a:t>
            </a:r>
            <a:r>
              <a:rPr lang="en-GB" altLang="de-DE" sz="2000" dirty="0">
                <a:cs typeface="Arial" panose="020B0604020202020204" pitchFamily="34" charset="0"/>
              </a:rPr>
              <a:t>7 calls for water supply and 1 call for household </a:t>
            </a:r>
            <a:r>
              <a:rPr lang="en-GB" altLang="de-DE" sz="2000" dirty="0" smtClean="0">
                <a:cs typeface="Arial" panose="020B0604020202020204" pitchFamily="34" charset="0"/>
              </a:rPr>
              <a:t>sanitation (UBSUP) have been made</a:t>
            </a:r>
            <a:endParaRPr lang="en-GB" altLang="de-DE" sz="2000" dirty="0"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cs typeface="Arial" panose="020B0604020202020204" pitchFamily="34" charset="0"/>
              </a:rPr>
              <a:t>70 </a:t>
            </a:r>
            <a:r>
              <a:rPr lang="en-GB" altLang="de-DE" sz="2000" dirty="0">
                <a:cs typeface="Arial" panose="020B0604020202020204" pitchFamily="34" charset="0"/>
              </a:rPr>
              <a:t>water utilities have implemented 236 WSTF projects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cs typeface="Arial" panose="020B0604020202020204" pitchFamily="34" charset="0"/>
              </a:rPr>
              <a:t>1,8 </a:t>
            </a:r>
            <a:r>
              <a:rPr lang="en-GB" altLang="de-DE" sz="2000" dirty="0">
                <a:cs typeface="Arial" panose="020B0604020202020204" pitchFamily="34" charset="0"/>
              </a:rPr>
              <a:t>Mio. people benefited from improved water supply and sanitation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>
                <a:cs typeface="Arial" panose="020B0604020202020204" pitchFamily="34" charset="0"/>
              </a:rPr>
              <a:t>The up-scaling project for household sanitation (UBSUP) is one of the biggest world-wide</a:t>
            </a:r>
          </a:p>
          <a:p>
            <a:pPr marL="0" indent="0">
              <a:buNone/>
            </a:pPr>
            <a:endParaRPr lang="nl-NL" sz="2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 descr="C:\Users\ADMIN\Desktop\danida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6495" y="5268522"/>
            <a:ext cx="2819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954714" y="-206375"/>
            <a:ext cx="8323262" cy="1158876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KEY DEVELOPMENT PARTNERS</a:t>
            </a:r>
          </a:p>
        </p:txBody>
      </p:sp>
      <p:sp>
        <p:nvSpPr>
          <p:cNvPr id="102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FA3AFA-F5A1-456C-9E71-202F10ACEB46}" type="datetime1">
              <a:rPr lang="en-US" altLang="en-US" smtClean="0">
                <a:solidFill>
                  <a:srgbClr val="898989"/>
                </a:solidFill>
                <a:latin typeface="Arial" charset="0"/>
                <a:cs typeface="Arial" charset="0"/>
              </a:rPr>
              <a:pPr/>
              <a:t>8/3/2017</a:t>
            </a:fld>
            <a:endParaRPr lang="en-US" altLang="en-US" smtClean="0">
              <a:solidFill>
                <a:srgbClr val="898989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A9D589-7137-498F-8D56-5BF1878C232D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pic>
        <p:nvPicPr>
          <p:cNvPr id="1031" name="Picture 8" descr="C:\Users\ADMIN\Desktop\gok_logo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702844" y="792164"/>
            <a:ext cx="1797050" cy="1600200"/>
          </a:xfrm>
        </p:spPr>
      </p:pic>
      <p:pic>
        <p:nvPicPr>
          <p:cNvPr id="1032" name="Picture 3" descr="E:\GDC New Logos\GDC New Logo - Aug 20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0915" y="666751"/>
            <a:ext cx="219868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7227" y="871985"/>
            <a:ext cx="16303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3" descr="C:\Users\ADMIN\Pictures\gf_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6881" y="1937198"/>
            <a:ext cx="24669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3" descr="C:\Users\ADMIN\Desktop\Embassy_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20678" y="2668735"/>
            <a:ext cx="2330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5" descr="C:\Users\ADMIN\Pictures\kfw image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57950" y="2022079"/>
            <a:ext cx="13700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0" descr="C:\Users\ADMIN\Desktop\unicef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595" y="4764538"/>
            <a:ext cx="20796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4" descr="C:\Users\ADMIN\Pictures\giz logo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40133" y="3274131"/>
            <a:ext cx="18637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2" descr="E:\GDC New Logos\un_habitat_header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84888" y="5294313"/>
            <a:ext cx="2417762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333" y="2925517"/>
            <a:ext cx="25701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4" descr="E:\GDC New Logos\world-bank-logo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28402" y="4056063"/>
            <a:ext cx="198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102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332833"/>
              </p:ext>
            </p:extLst>
          </p:nvPr>
        </p:nvGraphicFramePr>
        <p:xfrm>
          <a:off x="3420040" y="3759389"/>
          <a:ext cx="826970" cy="1022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15" imgW="2523810" imgH="2715004" progId="">
                  <p:embed/>
                </p:oleObj>
              </mc:Choice>
              <mc:Fallback>
                <p:oleObj r:id="rId15" imgW="2523810" imgH="271500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40" y="3759389"/>
                        <a:ext cx="826970" cy="102290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4146997" y="3906985"/>
            <a:ext cx="2039557" cy="10049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11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IFAD</a:t>
            </a:r>
          </a:p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600" b="1" dirty="0">
                <a:solidFill>
                  <a:prstClr val="black"/>
                </a:solidFill>
                <a:latin typeface="Calibri" pitchFamily="34" charset="0"/>
                <a:cs typeface="+mn-cs"/>
              </a:rPr>
              <a:t>INTERNATIONAL FUND FOR AGRICULTURAL DEVELOPMENT</a:t>
            </a:r>
            <a:endParaRPr lang="en-US" sz="1100" b="1" dirty="0">
              <a:solidFill>
                <a:prstClr val="black"/>
              </a:solidFill>
              <a:latin typeface="Times New Roman" pitchFamily="18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67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 txBox="1">
            <a:spLocks/>
          </p:cNvSpPr>
          <p:nvPr/>
        </p:nvSpPr>
        <p:spPr bwMode="auto">
          <a:xfrm>
            <a:off x="296863" y="3048000"/>
            <a:ext cx="84931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  <a:buFont typeface="Arial" panose="020B0604020202020204" pitchFamily="34" charset="0"/>
              <a:buNone/>
            </a:pPr>
            <a:endParaRPr lang="en-US" altLang="en-US" sz="200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84188" y="114813"/>
            <a:ext cx="8505266" cy="52330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       Progress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482263" y="1160131"/>
          <a:ext cx="7532176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7895" name="Rectangular Callout 4"/>
          <p:cNvSpPr>
            <a:spLocks noChangeArrowheads="1"/>
          </p:cNvSpPr>
          <p:nvPr/>
        </p:nvSpPr>
        <p:spPr bwMode="auto">
          <a:xfrm>
            <a:off x="62037" y="4056062"/>
            <a:ext cx="844426" cy="501650"/>
          </a:xfrm>
          <a:prstGeom prst="wedgeRectCallout">
            <a:avLst>
              <a:gd name="adj1" fmla="val -828"/>
              <a:gd name="adj2" fmla="val 251441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W: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20,000 </a:t>
            </a:r>
          </a:p>
        </p:txBody>
      </p:sp>
      <p:sp>
        <p:nvSpPr>
          <p:cNvPr id="37896" name="Rectangular Callout 5"/>
          <p:cNvSpPr>
            <a:spLocks noChangeArrowheads="1"/>
          </p:cNvSpPr>
          <p:nvPr/>
        </p:nvSpPr>
        <p:spPr bwMode="auto">
          <a:xfrm>
            <a:off x="331689" y="3239255"/>
            <a:ext cx="1149548" cy="501650"/>
          </a:xfrm>
          <a:prstGeom prst="wedgeRectCallout">
            <a:avLst>
              <a:gd name="adj1" fmla="val 21741"/>
              <a:gd name="adj2" fmla="val 266949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W:</a:t>
            </a:r>
            <a:r>
              <a:rPr lang="en-US" alt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180,000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7897" name="Rectangular Callout 6"/>
          <p:cNvSpPr>
            <a:spLocks noChangeArrowheads="1"/>
          </p:cNvSpPr>
          <p:nvPr/>
        </p:nvSpPr>
        <p:spPr bwMode="auto">
          <a:xfrm>
            <a:off x="961526" y="2410813"/>
            <a:ext cx="1272555" cy="625611"/>
          </a:xfrm>
          <a:prstGeom prst="wedgeRectCallout">
            <a:avLst>
              <a:gd name="adj1" fmla="val 21287"/>
              <a:gd name="adj2" fmla="val 241186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W: 430,000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S:  23,000</a:t>
            </a:r>
          </a:p>
        </p:txBody>
      </p:sp>
      <p:sp>
        <p:nvSpPr>
          <p:cNvPr id="37898" name="Rectangular Callout 7"/>
          <p:cNvSpPr>
            <a:spLocks noChangeArrowheads="1"/>
          </p:cNvSpPr>
          <p:nvPr/>
        </p:nvSpPr>
        <p:spPr bwMode="auto">
          <a:xfrm>
            <a:off x="1865585" y="1744544"/>
            <a:ext cx="1361157" cy="577850"/>
          </a:xfrm>
          <a:prstGeom prst="wedgeRectCallout">
            <a:avLst>
              <a:gd name="adj1" fmla="val 13581"/>
              <a:gd name="adj2" fmla="val 249402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W:  685,000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S:  45,000</a:t>
            </a:r>
          </a:p>
        </p:txBody>
      </p:sp>
      <p:sp>
        <p:nvSpPr>
          <p:cNvPr id="37899" name="Rectangular Callout 12"/>
          <p:cNvSpPr>
            <a:spLocks noChangeArrowheads="1"/>
          </p:cNvSpPr>
          <p:nvPr/>
        </p:nvSpPr>
        <p:spPr bwMode="auto">
          <a:xfrm>
            <a:off x="2915816" y="1143586"/>
            <a:ext cx="1417266" cy="507529"/>
          </a:xfrm>
          <a:prstGeom prst="wedgeRectCallout">
            <a:avLst>
              <a:gd name="adj1" fmla="val 4332"/>
              <a:gd name="adj2" fmla="val 330865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W:  980,000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S:  54,000</a:t>
            </a:r>
          </a:p>
        </p:txBody>
      </p:sp>
      <p:sp>
        <p:nvSpPr>
          <p:cNvPr id="37900" name="Rectangular Callout 10"/>
          <p:cNvSpPr>
            <a:spLocks noChangeArrowheads="1"/>
          </p:cNvSpPr>
          <p:nvPr/>
        </p:nvSpPr>
        <p:spPr bwMode="auto">
          <a:xfrm>
            <a:off x="4432578" y="1061541"/>
            <a:ext cx="1296144" cy="558531"/>
          </a:xfrm>
          <a:prstGeom prst="wedgeRectCallout">
            <a:avLst>
              <a:gd name="adj1" fmla="val -11772"/>
              <a:gd name="adj2" fmla="val 198426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W:  </a:t>
            </a:r>
            <a:r>
              <a:rPr lang="en-GB" altLang="en-US" sz="1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1.4 </a:t>
            </a:r>
            <a:r>
              <a:rPr lang="en-GB" altLang="en-US" sz="1800" b="1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mio</a:t>
            </a:r>
            <a:endParaRPr lang="en-GB" altLang="en-US" sz="1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S:  100,000</a:t>
            </a:r>
          </a:p>
        </p:txBody>
      </p:sp>
      <p:sp>
        <p:nvSpPr>
          <p:cNvPr id="37901" name="Text Box 14"/>
          <p:cNvSpPr txBox="1">
            <a:spLocks noChangeArrowheads="1"/>
          </p:cNvSpPr>
          <p:nvPr/>
        </p:nvSpPr>
        <p:spPr bwMode="auto">
          <a:xfrm>
            <a:off x="7335172" y="2467672"/>
            <a:ext cx="1150938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GB" altLang="en-US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7</a:t>
            </a:r>
            <a:r>
              <a:rPr lang="en-GB" altLang="en-US" sz="1600" b="1" baseline="30000" dirty="0" smtClean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GB" altLang="en-US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Call: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GB" altLang="en-US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10/2015 -</a:t>
            </a:r>
            <a:endParaRPr lang="en-GB" altLang="en-US" sz="16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GB" altLang="en-US" sz="1600" b="1" dirty="0">
                <a:solidFill>
                  <a:srgbClr val="FF0000"/>
                </a:solidFill>
                <a:cs typeface="Arial" panose="020B0604020202020204" pitchFamily="34" charset="0"/>
              </a:rPr>
              <a:t>ongoing</a:t>
            </a:r>
          </a:p>
        </p:txBody>
      </p:sp>
      <p:sp>
        <p:nvSpPr>
          <p:cNvPr id="37902" name="Rectangle 15"/>
          <p:cNvSpPr>
            <a:spLocks noChangeArrowheads="1"/>
          </p:cNvSpPr>
          <p:nvPr/>
        </p:nvSpPr>
        <p:spPr bwMode="auto">
          <a:xfrm>
            <a:off x="62037" y="5207387"/>
            <a:ext cx="114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  &amp; Pilot: 2007/08</a:t>
            </a:r>
          </a:p>
        </p:txBody>
      </p:sp>
      <p:sp>
        <p:nvSpPr>
          <p:cNvPr id="37903" name="Rectangular Callout 10"/>
          <p:cNvSpPr>
            <a:spLocks noChangeArrowheads="1"/>
          </p:cNvSpPr>
          <p:nvPr/>
        </p:nvSpPr>
        <p:spPr bwMode="auto">
          <a:xfrm>
            <a:off x="5893478" y="663235"/>
            <a:ext cx="1313207" cy="621520"/>
          </a:xfrm>
          <a:prstGeom prst="wedgeRectCallout">
            <a:avLst>
              <a:gd name="adj1" fmla="val -26706"/>
              <a:gd name="adj2" fmla="val 195051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cs typeface="Arial" panose="020B0604020202020204" pitchFamily="34" charset="0"/>
              </a:rPr>
              <a:t>W:  </a:t>
            </a:r>
            <a:r>
              <a:rPr lang="en-GB" altLang="en-US" sz="1800" b="1" dirty="0" smtClean="0">
                <a:cs typeface="Arial" panose="020B0604020202020204" pitchFamily="34" charset="0"/>
              </a:rPr>
              <a:t>1.5 </a:t>
            </a:r>
            <a:r>
              <a:rPr lang="en-GB" altLang="en-US" sz="1800" b="1" dirty="0" err="1" smtClean="0">
                <a:cs typeface="Arial" panose="020B0604020202020204" pitchFamily="34" charset="0"/>
              </a:rPr>
              <a:t>mio</a:t>
            </a:r>
            <a:endParaRPr lang="en-GB" altLang="en-US" sz="1800" b="1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cs typeface="Arial" panose="020B0604020202020204" pitchFamily="34" charset="0"/>
              </a:rPr>
              <a:t>S:  284,000</a:t>
            </a:r>
          </a:p>
        </p:txBody>
      </p:sp>
      <p:sp>
        <p:nvSpPr>
          <p:cNvPr id="2" name="Flowchart: Connector 1"/>
          <p:cNvSpPr/>
          <p:nvPr/>
        </p:nvSpPr>
        <p:spPr>
          <a:xfrm>
            <a:off x="4814408" y="2568401"/>
            <a:ext cx="532485" cy="4738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/>
          <p:cNvSpPr/>
          <p:nvPr/>
        </p:nvSpPr>
        <p:spPr>
          <a:xfrm>
            <a:off x="6060175" y="2219560"/>
            <a:ext cx="508996" cy="48066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ular Callout 10"/>
          <p:cNvSpPr>
            <a:spLocks noChangeArrowheads="1"/>
          </p:cNvSpPr>
          <p:nvPr/>
        </p:nvSpPr>
        <p:spPr bwMode="auto">
          <a:xfrm>
            <a:off x="7312806" y="713576"/>
            <a:ext cx="1331391" cy="611884"/>
          </a:xfrm>
          <a:prstGeom prst="wedgeRectCallout">
            <a:avLst>
              <a:gd name="adj1" fmla="val -26706"/>
              <a:gd name="adj2" fmla="val 195051"/>
            </a:avLst>
          </a:prstGeom>
          <a:solidFill>
            <a:srgbClr val="FFFF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  <a:cs typeface="Arial" panose="020B0604020202020204" pitchFamily="34" charset="0"/>
              </a:rPr>
              <a:t>W:  </a:t>
            </a:r>
            <a:r>
              <a:rPr lang="en-GB" altLang="en-US" sz="1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1.7 </a:t>
            </a:r>
            <a:r>
              <a:rPr lang="en-GB" altLang="en-US" sz="18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mio</a:t>
            </a:r>
            <a:endParaRPr lang="en-GB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  <a:cs typeface="Arial" panose="020B0604020202020204" pitchFamily="34" charset="0"/>
              </a:rPr>
              <a:t>S:  </a:t>
            </a:r>
            <a:r>
              <a:rPr lang="en-GB" altLang="en-US" sz="1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292,000</a:t>
            </a:r>
            <a:endParaRPr lang="en-GB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6288639" y="2658204"/>
            <a:ext cx="1150938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GB" altLang="en-US" sz="1600" b="1" dirty="0" smtClean="0">
                <a:cs typeface="Arial" panose="020B0604020202020204" pitchFamily="34" charset="0"/>
              </a:rPr>
              <a:t>6</a:t>
            </a:r>
            <a:r>
              <a:rPr lang="en-GB" altLang="en-US" sz="1600" b="1" baseline="30000" dirty="0" smtClean="0">
                <a:cs typeface="Arial" panose="020B0604020202020204" pitchFamily="34" charset="0"/>
              </a:rPr>
              <a:t>th</a:t>
            </a:r>
            <a:r>
              <a:rPr lang="en-GB" altLang="en-US" sz="1600" b="1" dirty="0" smtClean="0">
                <a:cs typeface="Arial" panose="020B0604020202020204" pitchFamily="34" charset="0"/>
              </a:rPr>
              <a:t> Call: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GB" altLang="en-US" sz="1600" b="1" dirty="0" smtClean="0">
                <a:cs typeface="Arial" panose="020B0604020202020204" pitchFamily="34" charset="0"/>
              </a:rPr>
              <a:t>10/2013 -</a:t>
            </a:r>
            <a:endParaRPr lang="en-GB" altLang="en-US" sz="1600" b="1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GB" altLang="en-US" sz="1600" b="1" dirty="0" smtClean="0">
                <a:cs typeface="Arial" panose="020B0604020202020204" pitchFamily="34" charset="0"/>
              </a:rPr>
              <a:t>7/2014</a:t>
            </a:r>
            <a:endParaRPr lang="en-GB" altLang="en-US" sz="1600" b="1" dirty="0"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105992" y="4104811"/>
            <a:ext cx="4417361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Financial volume of project investments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r>
              <a:rPr lang="en-GB" altLang="en-US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st</a:t>
            </a:r>
            <a:r>
              <a:rPr lang="en-GB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 - </a:t>
            </a:r>
            <a:r>
              <a:rPr lang="en-GB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7</a:t>
            </a:r>
            <a:r>
              <a:rPr lang="en-GB" altLang="en-US" sz="2000" baseline="30000" dirty="0" smtClean="0">
                <a:solidFill>
                  <a:srgbClr val="000000"/>
                </a:solidFill>
                <a:cs typeface="Arial" panose="020B0604020202020204" pitchFamily="34" charset="0"/>
              </a:rPr>
              <a:t>th</a:t>
            </a:r>
            <a:r>
              <a:rPr lang="en-GB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Call: approx. EUR </a:t>
            </a:r>
            <a:r>
              <a:rPr lang="en-GB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25 </a:t>
            </a:r>
            <a:r>
              <a:rPr lang="en-GB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million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86224" y="4991096"/>
            <a:ext cx="6291262" cy="968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Up-scaling Basic Sanitation for the Urban Poor, UBSUP: reaching </a:t>
            </a:r>
            <a:r>
              <a:rPr lang="en-GB" altLang="en-US" sz="1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400,000 </a:t>
            </a:r>
            <a:r>
              <a:rPr lang="en-GB" alt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with household- &amp; plot-level sanitation until </a:t>
            </a:r>
            <a:r>
              <a:rPr lang="en-GB" altLang="en-US" sz="1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2017, </a:t>
            </a:r>
            <a:r>
              <a:rPr lang="en-GB" alt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a cost of USD 20 million</a:t>
            </a:r>
            <a:endParaRPr lang="en-GB" altLang="en-US" sz="19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-90152"/>
            <a:ext cx="8435280" cy="836712"/>
          </a:xfrm>
        </p:spPr>
        <p:txBody>
          <a:bodyPr/>
          <a:lstStyle/>
          <a:p>
            <a:r>
              <a:rPr lang="nl-NL" sz="2400" b="1" dirty="0" smtClean="0">
                <a:solidFill>
                  <a:schemeClr val="accent1">
                    <a:lumMod val="50000"/>
                  </a:schemeClr>
                </a:solidFill>
              </a:rPr>
              <a:t>492 Water Kiosks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846" y="851939"/>
            <a:ext cx="614468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495" y="0"/>
            <a:ext cx="8435280" cy="836712"/>
          </a:xfrm>
        </p:spPr>
        <p:txBody>
          <a:bodyPr/>
          <a:lstStyle/>
          <a:p>
            <a:r>
              <a:rPr lang="nl-NL" sz="2400" b="1" dirty="0" smtClean="0">
                <a:solidFill>
                  <a:schemeClr val="accent1">
                    <a:lumMod val="50000"/>
                  </a:schemeClr>
                </a:solidFill>
              </a:rPr>
              <a:t>530 Yard Taps built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628" y="836712"/>
            <a:ext cx="5940152" cy="445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15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615" y="0"/>
            <a:ext cx="8435280" cy="836712"/>
          </a:xfrm>
        </p:spPr>
        <p:txBody>
          <a:bodyPr/>
          <a:lstStyle/>
          <a:p>
            <a:r>
              <a:rPr lang="nl-NL" sz="2400" b="1" dirty="0" smtClean="0">
                <a:solidFill>
                  <a:schemeClr val="accent1">
                    <a:lumMod val="50000"/>
                  </a:schemeClr>
                </a:solidFill>
              </a:rPr>
              <a:t>41 public sanitation facilities built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420" y="705005"/>
            <a:ext cx="6336704" cy="475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7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193905"/>
            <a:ext cx="8435280" cy="836712"/>
          </a:xfrm>
        </p:spPr>
        <p:txBody>
          <a:bodyPr>
            <a:normAutofit fontScale="90000"/>
          </a:bodyPr>
          <a:lstStyle/>
          <a:p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UBSUP ensures that the full sanitation value chain is covered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452"/>
          <a:stretch/>
        </p:blipFill>
        <p:spPr>
          <a:xfrm>
            <a:off x="1272835" y="1030617"/>
            <a:ext cx="6141658" cy="4451683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24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69554"/>
            <a:ext cx="8435280" cy="836712"/>
          </a:xfrm>
        </p:spPr>
        <p:txBody>
          <a:bodyPr/>
          <a:lstStyle/>
          <a:p>
            <a:r>
              <a:rPr lang="nl-NL" sz="2400" b="1" dirty="0" smtClean="0">
                <a:solidFill>
                  <a:schemeClr val="accent1">
                    <a:lumMod val="50000"/>
                  </a:schemeClr>
                </a:solidFill>
              </a:rPr>
              <a:t>New or renovated household toilets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02" y="1349182"/>
            <a:ext cx="4032448" cy="30243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703" y="1281787"/>
            <a:ext cx="3818384" cy="315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27" y="201894"/>
            <a:ext cx="8435280" cy="836712"/>
          </a:xfrm>
        </p:spPr>
        <p:txBody>
          <a:bodyPr/>
          <a:lstStyle/>
          <a:p>
            <a:r>
              <a:rPr lang="nl-NL" sz="2400" b="1" dirty="0" smtClean="0">
                <a:solidFill>
                  <a:schemeClr val="accent1">
                    <a:lumMod val="50000"/>
                  </a:schemeClr>
                </a:solidFill>
              </a:rPr>
              <a:t>Sanitation teams and Decentralised Treatment Facilities (DTFs) established in participating towns</a:t>
            </a:r>
            <a:endParaRPr lang="nl-NL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302" y="1386014"/>
            <a:ext cx="4224470" cy="31683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51" y="1386014"/>
            <a:ext cx="396044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0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9552" y="214313"/>
            <a:ext cx="7674049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74" y="1423307"/>
            <a:ext cx="4082603" cy="406151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20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61" y="-415"/>
            <a:ext cx="8435280" cy="836712"/>
          </a:xfrm>
        </p:spPr>
        <p:txBody>
          <a:bodyPr/>
          <a:lstStyle/>
          <a:p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Mandate of the Water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Sector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Trust Fund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031966"/>
            <a:ext cx="8711485" cy="4913900"/>
          </a:xfrm>
        </p:spPr>
        <p:txBody>
          <a:bodyPr/>
          <a:lstStyle/>
          <a:p>
            <a:endParaRPr lang="en-GB" altLang="de-DE" sz="2000" dirty="0" smtClean="0">
              <a:cs typeface="Arial" panose="020B0604020202020204" pitchFamily="34" charset="0"/>
            </a:endParaRPr>
          </a:p>
          <a:p>
            <a:endParaRPr lang="en-GB" altLang="de-DE" sz="2000" dirty="0">
              <a:cs typeface="Arial" panose="020B0604020202020204" pitchFamily="34" charset="0"/>
            </a:endParaRPr>
          </a:p>
          <a:p>
            <a:endParaRPr lang="en-GB" altLang="de-DE" sz="2000" dirty="0" smtClean="0">
              <a:cs typeface="Arial" panose="020B0604020202020204" pitchFamily="34" charset="0"/>
            </a:endParaRPr>
          </a:p>
          <a:p>
            <a:endParaRPr lang="en-GB" altLang="de-DE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altLang="de-DE" sz="1800" b="1" dirty="0" smtClean="0">
                <a:cs typeface="Arial" panose="020B0604020202020204" pitchFamily="34" charset="0"/>
              </a:rPr>
              <a:t>There are 4 Financing mechanisms</a:t>
            </a:r>
            <a:r>
              <a:rPr lang="en-GB" altLang="de-DE" sz="1800" b="1" i="1" dirty="0" smtClean="0">
                <a:cs typeface="Arial" panose="020B0604020202020204" pitchFamily="34" charset="0"/>
              </a:rPr>
              <a:t>:</a:t>
            </a:r>
          </a:p>
          <a:p>
            <a:pPr lvl="0"/>
            <a:r>
              <a:rPr lang="en-US" sz="1800" b="1" dirty="0"/>
              <a:t>The Rural Investments </a:t>
            </a:r>
            <a:r>
              <a:rPr lang="en-US" sz="1800" dirty="0"/>
              <a:t>– an investments programme for rural water and sanitation </a:t>
            </a:r>
            <a:r>
              <a:rPr lang="en-US" sz="1800" dirty="0" smtClean="0"/>
              <a:t>projects.</a:t>
            </a:r>
            <a:endParaRPr lang="en-US" sz="1800" dirty="0"/>
          </a:p>
          <a:p>
            <a:r>
              <a:rPr lang="en-US" sz="1800" b="1" dirty="0" smtClean="0"/>
              <a:t>Water </a:t>
            </a:r>
            <a:r>
              <a:rPr lang="en-US" sz="1800" b="1" dirty="0"/>
              <a:t>Resources Investments </a:t>
            </a:r>
            <a:r>
              <a:rPr lang="en-US" sz="1800" dirty="0"/>
              <a:t>– </a:t>
            </a:r>
            <a:r>
              <a:rPr lang="en-US" sz="1800" dirty="0" smtClean="0"/>
              <a:t>to improve management of water resources and water catchments in Kenya.</a:t>
            </a:r>
            <a:endParaRPr lang="en-GB" sz="1800" b="1" i="1" dirty="0">
              <a:cs typeface="Arial" panose="020B0604020202020204" pitchFamily="34" charset="0"/>
            </a:endParaRPr>
          </a:p>
          <a:p>
            <a:r>
              <a:rPr lang="en-US" sz="1800" b="1" dirty="0" smtClean="0"/>
              <a:t>Urban </a:t>
            </a:r>
            <a:r>
              <a:rPr lang="en-US" sz="1800" b="1" dirty="0"/>
              <a:t>Project Concept (UPC) </a:t>
            </a:r>
            <a:r>
              <a:rPr lang="en-US" sz="1800" dirty="0"/>
              <a:t>– funding of water supply and sanitation service projects in </a:t>
            </a:r>
            <a:r>
              <a:rPr lang="en-US" sz="1800" dirty="0" smtClean="0"/>
              <a:t>low income urban areas </a:t>
            </a:r>
          </a:p>
          <a:p>
            <a:r>
              <a:rPr lang="en-US" sz="1800" b="1" dirty="0" smtClean="0"/>
              <a:t>Result </a:t>
            </a:r>
            <a:r>
              <a:rPr lang="en-US" sz="1800" b="1" dirty="0"/>
              <a:t>Based Funding (RBF) </a:t>
            </a:r>
            <a:r>
              <a:rPr lang="en-US" sz="1800" dirty="0"/>
              <a:t>comprising Aid on Delivery (</a:t>
            </a:r>
            <a:r>
              <a:rPr lang="en-US" sz="1800" dirty="0" err="1" smtClean="0"/>
              <a:t>AoD</a:t>
            </a:r>
            <a:r>
              <a:rPr lang="en-US" sz="1800" dirty="0" smtClean="0"/>
              <a:t> and </a:t>
            </a:r>
            <a:r>
              <a:rPr lang="en-US" sz="1800" dirty="0"/>
              <a:t>Output Based Aid (OBA) facilities</a:t>
            </a:r>
            <a:r>
              <a:rPr lang="en-US" sz="1800" dirty="0" smtClean="0"/>
              <a:t>.</a:t>
            </a:r>
            <a:endParaRPr lang="en-GB" altLang="de-DE" sz="18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57588" y="721217"/>
            <a:ext cx="68000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altLang="de-DE" dirty="0">
                <a:latin typeface="+mn-lt"/>
                <a:cs typeface="Arial" panose="020B0604020202020204" pitchFamily="34" charset="0"/>
              </a:rPr>
              <a:t>The </a:t>
            </a:r>
            <a:r>
              <a:rPr lang="en-GB" altLang="de-DE" b="1" dirty="0">
                <a:latin typeface="+mn-lt"/>
                <a:cs typeface="Arial" panose="020B0604020202020204" pitchFamily="34" charset="0"/>
              </a:rPr>
              <a:t>Water </a:t>
            </a:r>
            <a:r>
              <a:rPr lang="en-GB" altLang="de-DE" b="1" dirty="0" smtClean="0">
                <a:latin typeface="+mn-lt"/>
                <a:cs typeface="Arial" panose="020B0604020202020204" pitchFamily="34" charset="0"/>
              </a:rPr>
              <a:t>Sector </a:t>
            </a:r>
            <a:r>
              <a:rPr lang="en-GB" altLang="de-DE" b="1" dirty="0">
                <a:latin typeface="+mn-lt"/>
                <a:cs typeface="Arial" panose="020B0604020202020204" pitchFamily="34" charset="0"/>
              </a:rPr>
              <a:t>Trust Fund </a:t>
            </a:r>
            <a:r>
              <a:rPr lang="en-GB" altLang="de-DE" b="1" dirty="0" smtClean="0">
                <a:latin typeface="+mn-lt"/>
                <a:cs typeface="Arial" panose="020B0604020202020204" pitchFamily="34" charset="0"/>
              </a:rPr>
              <a:t>(WSTF) </a:t>
            </a:r>
            <a:r>
              <a:rPr lang="en-GB" altLang="de-DE" dirty="0" smtClean="0">
                <a:latin typeface="+mn-lt"/>
                <a:cs typeface="Arial" panose="020B0604020202020204" pitchFamily="34" charset="0"/>
              </a:rPr>
              <a:t>is </a:t>
            </a:r>
            <a:r>
              <a:rPr lang="en-GB" altLang="de-DE" dirty="0">
                <a:latin typeface="+mn-lt"/>
                <a:cs typeface="Arial" panose="020B0604020202020204" pitchFamily="34" charset="0"/>
              </a:rPr>
              <a:t>a State Corporation, established under the Water Act </a:t>
            </a:r>
            <a:r>
              <a:rPr lang="en-GB" altLang="de-DE" dirty="0" smtClean="0">
                <a:latin typeface="+mn-lt"/>
                <a:cs typeface="Arial" panose="020B0604020202020204" pitchFamily="34" charset="0"/>
              </a:rPr>
              <a:t>2016, with </a:t>
            </a:r>
            <a:r>
              <a:rPr lang="en-GB" altLang="de-DE" dirty="0">
                <a:latin typeface="+mn-lt"/>
                <a:cs typeface="Arial" panose="020B0604020202020204" pitchFamily="34" charset="0"/>
              </a:rPr>
              <a:t>the objective to </a:t>
            </a:r>
            <a:r>
              <a:rPr lang="en-US" altLang="de-DE" dirty="0" smtClean="0">
                <a:cs typeface="Arial" panose="020B0604020202020204" pitchFamily="34" charset="0"/>
              </a:rPr>
              <a:t>provide </a:t>
            </a:r>
            <a:r>
              <a:rPr lang="en-US" altLang="de-DE" dirty="0">
                <a:cs typeface="Arial" panose="020B0604020202020204" pitchFamily="34" charset="0"/>
              </a:rPr>
              <a:t>conditional and unconditional grants to the Counties, and to assist in financing the development of and management of water services in the marginalized and underserved </a:t>
            </a:r>
            <a:r>
              <a:rPr lang="en-US" altLang="de-DE" dirty="0" smtClean="0">
                <a:cs typeface="Arial" panose="020B0604020202020204" pitchFamily="34" charset="0"/>
              </a:rPr>
              <a:t>areas</a:t>
            </a:r>
            <a:r>
              <a:rPr lang="en-US" altLang="de-DE" dirty="0"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55" y="836712"/>
            <a:ext cx="1153405" cy="140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34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976" y="144363"/>
            <a:ext cx="8435280" cy="836712"/>
          </a:xfrm>
        </p:spPr>
        <p:txBody>
          <a:bodyPr/>
          <a:lstStyle/>
          <a:p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Current Status of the Water Sector in Kenya </a:t>
            </a:r>
            <a:endParaRPr lang="nl-NL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449262" y="1075928"/>
            <a:ext cx="8066088" cy="496887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GB" altLang="de-DE" sz="2000" b="1" dirty="0" smtClean="0">
                <a:latin typeface="+mn-lt"/>
                <a:cs typeface="Arial" panose="020B0604020202020204" pitchFamily="34" charset="0"/>
              </a:rPr>
              <a:t>Framework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Modern institutional framework, separating policy – regulation – service provision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Right to water and sanitation enshrined in the constitution 2010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New Water Bill responding to devolution currently awaiting presidential ascend to law. </a:t>
            </a:r>
          </a:p>
          <a:p>
            <a:pPr algn="l">
              <a:spcAft>
                <a:spcPts val="600"/>
              </a:spcAft>
            </a:pPr>
            <a:endParaRPr lang="en-GB" alt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21976" y="2987318"/>
            <a:ext cx="7920880" cy="2539876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GB" altLang="de-DE" sz="2000" b="1" dirty="0" smtClean="0">
                <a:latin typeface="+mn-lt"/>
                <a:cs typeface="Arial" panose="020B0604020202020204" pitchFamily="34" charset="0"/>
              </a:rPr>
              <a:t>Challenges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Almost 50% of the population are still lacking access to adequate water supply, 40% to adequate sanitation (</a:t>
            </a:r>
            <a:r>
              <a:rPr lang="en-GB" altLang="de-DE" sz="2000" dirty="0" err="1" smtClean="0">
                <a:latin typeface="+mn-lt"/>
                <a:cs typeface="Arial" panose="020B0604020202020204" pitchFamily="34" charset="0"/>
              </a:rPr>
              <a:t>Maji</a:t>
            </a: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 data)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60% - 80% of all diseases are related to inadequate water supply and sanitation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Significant lack of funding to extend services to the unserved urban areas.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sz="2000" dirty="0" smtClean="0">
                <a:latin typeface="+mn-lt"/>
                <a:cs typeface="Arial" panose="020B0604020202020204" pitchFamily="34" charset="0"/>
              </a:rPr>
              <a:t>Continuing growth of urban low income areas in Kenya.</a:t>
            </a:r>
          </a:p>
          <a:p>
            <a:pPr algn="l">
              <a:spcAft>
                <a:spcPts val="600"/>
              </a:spcAft>
            </a:pPr>
            <a:endParaRPr lang="en-GB" alt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9104" y="-86375"/>
            <a:ext cx="8435280" cy="836712"/>
          </a:xfrm>
        </p:spPr>
        <p:txBody>
          <a:bodyPr/>
          <a:lstStyle/>
          <a:p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Maji Data (www.majidata.go.ke)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10065" r="1588" b="5037"/>
          <a:stretch/>
        </p:blipFill>
        <p:spPr>
          <a:xfrm>
            <a:off x="736181" y="707923"/>
            <a:ext cx="8407819" cy="4896544"/>
          </a:xfrm>
        </p:spPr>
      </p:pic>
    </p:spTree>
    <p:extLst>
      <p:ext uri="{BB962C8B-B14F-4D97-AF65-F5344CB8AC3E}">
        <p14:creationId xmlns:p14="http://schemas.microsoft.com/office/powerpoint/2010/main" val="30547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041" y="-13691"/>
            <a:ext cx="8435280" cy="836712"/>
          </a:xfrm>
        </p:spPr>
        <p:txBody>
          <a:bodyPr/>
          <a:lstStyle/>
          <a:p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The Urban Challenge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24936" cy="5040559"/>
          </a:xfrm>
        </p:spPr>
        <p:txBody>
          <a:bodyPr/>
          <a:lstStyle/>
          <a:p>
            <a:pPr marL="0" indent="0" algn="just">
              <a:buNone/>
            </a:pPr>
            <a:endParaRPr lang="nl-NL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1600" dirty="0"/>
              <a:t> </a:t>
            </a:r>
            <a:endParaRPr lang="nl-NL" sz="1600" dirty="0"/>
          </a:p>
          <a:p>
            <a:pPr marL="0" indent="0">
              <a:buNone/>
            </a:pPr>
            <a:endParaRPr lang="nl-NL" sz="1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 descr="C:\Users\HP\Downloads\13978602171_7475dd69ef_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978" y="908720"/>
            <a:ext cx="604867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4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75240" cy="576064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Almost 50% of the population in urban areas have no access to adequate water supply but depend on “alternative </a:t>
            </a:r>
            <a:r>
              <a:rPr lang="en-GB" sz="2400" b="1" dirty="0" smtClean="0"/>
              <a:t>sources”</a:t>
            </a: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10" y="1256346"/>
            <a:ext cx="576064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933" y="177329"/>
            <a:ext cx="8075240" cy="576064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Women and children are particularly affected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41" y="962584"/>
            <a:ext cx="6144683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234" y="836712"/>
            <a:ext cx="8075240" cy="576064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Approx. 40% of the urban population have no adequate toilets, leading to significant risks for public health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532" y="1253532"/>
            <a:ext cx="5991781" cy="449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735" y="912208"/>
            <a:ext cx="7560840" cy="216024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Although landlords are required by law to provide adequate toilets, existing toilets </a:t>
            </a:r>
            <a:r>
              <a:rPr lang="en-GB" sz="2400" b="1" dirty="0" smtClean="0"/>
              <a:t>often do </a:t>
            </a:r>
            <a:r>
              <a:rPr lang="en-GB" sz="2400" b="1" dirty="0"/>
              <a:t>not provide for privacy and hygienic use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679" y="1020220"/>
            <a:ext cx="6207766" cy="437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9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650</Words>
  <Application>Microsoft Office PowerPoint</Application>
  <PresentationFormat>On-screen Show (4:3)</PresentationFormat>
  <Paragraphs>121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 Water Sector Trust Fund </vt:lpstr>
      <vt:lpstr>Mandate of the Water Sector Trust Fund</vt:lpstr>
      <vt:lpstr>Current Status of the Water Sector in Kenya </vt:lpstr>
      <vt:lpstr>Maji Data (www.majidata.go.ke)</vt:lpstr>
      <vt:lpstr>The Urban Challenge</vt:lpstr>
      <vt:lpstr>Almost 50% of the population in urban areas have no access to adequate water supply but depend on “alternative sources”</vt:lpstr>
      <vt:lpstr>Women and children are particularly affected </vt:lpstr>
      <vt:lpstr>Approx. 40% of the urban population have no adequate toilets, leading to significant risks for public health  </vt:lpstr>
      <vt:lpstr>Although landlords are required by law to provide adequate toilets, existing toilets often do not provide for privacy and hygienic use   </vt:lpstr>
      <vt:lpstr>Water Sector Trust Fund supports in urban areas</vt:lpstr>
      <vt:lpstr>KEY DEVELOPMENT PARTNERS</vt:lpstr>
      <vt:lpstr>PowerPoint Presentation</vt:lpstr>
      <vt:lpstr>492 Water Kiosks</vt:lpstr>
      <vt:lpstr>530 Yard Taps built</vt:lpstr>
      <vt:lpstr>41 public sanitation facilities built</vt:lpstr>
      <vt:lpstr>UBSUP ensures that the full sanitation value chain is covered</vt:lpstr>
      <vt:lpstr>New or renovated household toilets</vt:lpstr>
      <vt:lpstr>Sanitation teams and Decentralised Treatment Facilities (DTFs) established in participating towns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12</cp:revision>
  <dcterms:created xsi:type="dcterms:W3CDTF">2017-07-24T09:02:33Z</dcterms:created>
  <dcterms:modified xsi:type="dcterms:W3CDTF">2017-08-03T06:16:00Z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814390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